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70" r:id="rId12"/>
    <p:sldId id="271" r:id="rId13"/>
    <p:sldId id="272" r:id="rId14"/>
    <p:sldId id="273" r:id="rId15"/>
    <p:sldId id="266" r:id="rId16"/>
    <p:sldId id="267" r:id="rId17"/>
    <p:sldId id="268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754" autoAdjust="0"/>
    <p:restoredTop sz="94660"/>
  </p:normalViewPr>
  <p:slideViewPr>
    <p:cSldViewPr snapToGrid="0">
      <p:cViewPr>
        <p:scale>
          <a:sx n="100" d="100"/>
          <a:sy n="100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CAB37-1E88-4708-A532-D75EB217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PowerPoint logo">
            <a:extLst>
              <a:ext uri="{FF2B5EF4-FFF2-40B4-BE49-F238E27FC236}">
                <a16:creationId xmlns:a16="http://schemas.microsoft.com/office/drawing/2014/main" id="{A11B18B3-9881-4CAC-89A9-F3B8175309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487709" y="5573935"/>
            <a:ext cx="2043316" cy="679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61839-10F7-4B26-97D8-3B09045F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6427" y="448635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897E7F-9714-44E5-993E-DBF4230C6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24" y="3083859"/>
            <a:ext cx="10974598" cy="1513164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 b="0"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F7019-E7BE-4EF2-AE25-147C9EB6E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27" y="4746054"/>
            <a:ext cx="6579479" cy="125346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200" b="1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9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C314C-387C-4945-A19D-3B87791BA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3BE1D-B9D6-4253-B297-6E1D1831D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456AE-EFB4-48B9-B590-443B6AC1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1/29/2026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FEF9-F08B-4826-9DD0-63FA658A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0E9F-2C2A-48BA-B6BF-563F870F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7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AEA5-CF5B-46EC-AFCD-A1666F7A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433B-22CF-4853-8DBF-691E749A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0E8C-901D-425E-8AA7-D1BD6A0A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1/29/2026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AFA12-E129-4E79-BFA1-62D435AD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FACBF-8BF8-4D7A-9998-28CF5ED5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6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F17FC-DE49-4934-B430-4C904746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32B5B-6A1B-4AEE-BE18-97E2FB02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08" y="528137"/>
            <a:ext cx="9274676" cy="117232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F367-9A62-40CE-A7F4-639F03D2E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008" y="1717926"/>
            <a:ext cx="9274676" cy="51067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90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1/29/2026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9A8B0E0-E07A-49F7-B25F-4B478FADB3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1186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1/29/2026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C66BE67-91A6-49CD-A166-4EFD27D36C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7066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A73E789-A47B-493F-BD60-32422000C6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0313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C78D6D-D6FA-4ABF-8565-3BFF1B362A45}"/>
              </a:ext>
            </a:extLst>
          </p:cNvPr>
          <p:cNvCxnSpPr/>
          <p:nvPr userDrawn="1"/>
        </p:nvCxnSpPr>
        <p:spPr>
          <a:xfrm>
            <a:off x="4335277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B95B52-D4CC-44EE-9F94-F106A8238740}"/>
              </a:ext>
            </a:extLst>
          </p:cNvPr>
          <p:cNvCxnSpPr/>
          <p:nvPr userDrawn="1"/>
        </p:nvCxnSpPr>
        <p:spPr>
          <a:xfrm>
            <a:off x="7866780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8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D1ED74-0D66-49A5-B190-A7DE0E67A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7"/>
            <a:ext cx="12192000" cy="316706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B519A99-FF44-472F-B22E-5F86CEAB9C59}"/>
              </a:ext>
            </a:extLst>
          </p:cNvPr>
          <p:cNvSpPr/>
          <p:nvPr userDrawn="1"/>
        </p:nvSpPr>
        <p:spPr>
          <a:xfrm>
            <a:off x="4693237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EC5AF5-F2E8-491C-BA10-ABF9E30E73D8}"/>
              </a:ext>
            </a:extLst>
          </p:cNvPr>
          <p:cNvSpPr/>
          <p:nvPr userDrawn="1"/>
        </p:nvSpPr>
        <p:spPr>
          <a:xfrm>
            <a:off x="8513368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915790-803C-4DD9-87FC-7880EE0EAC52}"/>
              </a:ext>
            </a:extLst>
          </p:cNvPr>
          <p:cNvSpPr/>
          <p:nvPr userDrawn="1"/>
        </p:nvSpPr>
        <p:spPr>
          <a:xfrm>
            <a:off x="910053" y="1892626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42C05-3195-4529-840F-8A6EADA6A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129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1B9BD-554C-40FA-8C90-F818F61C4557}"/>
              </a:ext>
            </a:extLst>
          </p:cNvPr>
          <p:cNvSpPr/>
          <p:nvPr userDrawn="1"/>
        </p:nvSpPr>
        <p:spPr>
          <a:xfrm>
            <a:off x="8892073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3FE72-F542-4BD9-81A4-FB9FDE700A2A}"/>
              </a:ext>
            </a:extLst>
          </p:cNvPr>
          <p:cNvSpPr/>
          <p:nvPr userDrawn="1"/>
        </p:nvSpPr>
        <p:spPr>
          <a:xfrm>
            <a:off x="5071942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C24C6-88D8-4D3F-AFDC-A6C9E2922736}"/>
              </a:ext>
            </a:extLst>
          </p:cNvPr>
          <p:cNvSpPr/>
          <p:nvPr userDrawn="1"/>
        </p:nvSpPr>
        <p:spPr>
          <a:xfrm>
            <a:off x="1288758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9F6D5-2ED8-4FD9-B5B2-9093B4C1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386" y="4298200"/>
            <a:ext cx="1877308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39E9-D45A-443C-A58B-17D0B5D5C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1942" y="4298200"/>
            <a:ext cx="1912883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2B0D44-387D-4C24-B5F0-F47FD1215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2073" y="4264288"/>
            <a:ext cx="1912883" cy="422012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9F3ACD07-A1A8-4C77-9A5E-A152399BF1A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09826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A00728-0390-449B-A9C3-B2E70E7B87F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9957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68A52873-F950-4E21-95F3-B294D0B9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C60224-04AE-4754-B02D-77F780736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751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0DB3A35F-50DF-4731-9C74-A6E9A24FB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997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90215D81-6F8E-4563-B187-421039C2AC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212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0F1F5E-0F8E-4292-A2C4-57224605234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6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5456-20FC-48A7-BE67-71488B45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B51B5-1DF3-41CD-A957-E9A05361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1/29/2026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0CD5D-2F5B-4547-8B71-EF4448AB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21205-E349-470A-A959-45D60D20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6D9F9-5A76-47FC-B76A-79DF99E9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1/29/2026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46DF5-B260-48EA-A562-51A920C2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2BD4-E04A-4497-8494-72AA7909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0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7EEF-0759-477E-AA5C-EB9060C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F86D4-5180-4D02-9937-52B7F61E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4DC1-0189-44BD-9FB8-DF70AE92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1/29/2026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4F59F-8F03-4A4D-8859-9298A260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CA1F9-A38C-468E-ACB7-25764D97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4D1852-0B32-43A2-AF32-062E9EC37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547"/>
            <a:ext cx="12192000" cy="3316716"/>
            <a:chOff x="0" y="4547"/>
            <a:chExt cx="12192000" cy="3316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87464D-F58B-492E-A7E1-17EC8F31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47"/>
              <a:ext cx="12192000" cy="31670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0FA97E-93E9-45A9-967A-DD905690C756}"/>
                </a:ext>
              </a:extLst>
            </p:cNvPr>
            <p:cNvSpPr/>
            <p:nvPr/>
          </p:nvSpPr>
          <p:spPr>
            <a:xfrm>
              <a:off x="0" y="1892300"/>
              <a:ext cx="12192000" cy="142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1C049FA-04F3-4E83-A400-653730E5E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"/>
            <a:ext cx="3225800" cy="27990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AE06-C1A4-479D-961E-89F2BE93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420E-5AA3-46FF-924E-C6482652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1265"/>
            <a:ext cx="10515600" cy="41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446-2533-44B0-A61C-6E264034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37094-828F-4507-8763-329969F4092C}" type="datetimeFigureOut">
              <a:rPr lang="en-US" smtClean="0"/>
              <a:t>1/29/2026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5CCA6-6249-4EEF-8EB6-5880D7FD2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4EE8A-DDD1-41D0-8553-81C0B037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767F-C36F-43F3-A3EC-D3C6B44B9C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81BBC1-20E7-4568-BB16-09A7F298515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5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b="1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B0D6C-D616-CF85-43CD-2ECE39BF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40"/>
                    </a14:imgEffect>
                    <a14:imgEffect>
                      <a14:saturation sat="64000"/>
                    </a14:imgEffect>
                    <a14:imgEffect>
                      <a14:brightnessContrast bright="10000" contras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206733"/>
            <a:ext cx="12192001" cy="7064733"/>
          </a:xfrm>
          <a:prstGeom prst="rect">
            <a:avLst/>
          </a:prstGeom>
          <a:blipFill dpi="0" rotWithShape="1">
            <a:blip r:embed="rId4">
              <a:alphaModFix amt="67000"/>
            </a:blip>
            <a:srcRect/>
            <a:tile tx="0" ty="0" sx="100000" sy="100000" flip="none" algn="tl"/>
          </a:blipFill>
          <a:effectLst>
            <a:glow>
              <a:schemeClr val="accent1"/>
            </a:glow>
          </a:effectLst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E38BC034-3AAF-43AF-B5D3-540617DE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872" y="5566277"/>
            <a:ext cx="10832826" cy="833718"/>
          </a:xfrm>
        </p:spPr>
        <p:txBody>
          <a:bodyPr/>
          <a:lstStyle/>
          <a:p>
            <a:pPr algn="ctr"/>
            <a:r>
              <a:rPr lang="en-US" sz="2000" dirty="0">
                <a:ln w="0"/>
                <a:solidFill>
                  <a:schemeClr val="bg2">
                    <a:lumMod val="90000"/>
                  </a:schemeClr>
                </a:solidFill>
                <a:latin typeface="Book Antiqua" panose="02040602050305030304" pitchFamily="18" charset="0"/>
              </a:rPr>
              <a:t>Real-time vehicle insights with Embedded connectivity powered by CAN &amp; Cloud sync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AB23B-F1A5-86F9-2BB7-496C014F8E62}"/>
              </a:ext>
            </a:extLst>
          </p:cNvPr>
          <p:cNvSpPr/>
          <p:nvPr/>
        </p:nvSpPr>
        <p:spPr>
          <a:xfrm>
            <a:off x="3949054" y="4550614"/>
            <a:ext cx="75857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Book Antiqua" panose="02040602050305030304" pitchFamily="18" charset="0"/>
              </a:rPr>
              <a:t>Smart Car Dashboard</a:t>
            </a:r>
            <a:endParaRPr lang="en-IN" sz="540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24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EB99-BA9A-282B-56AF-DA9EA17B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Configuration Setup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5535FBA-6CE3-7A80-1CFB-887A59C90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92" y="1737338"/>
            <a:ext cx="6220409" cy="3799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49B9B-101C-CF35-166A-C309FD00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40" y="5546230"/>
            <a:ext cx="6656316" cy="1321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F19E6-8F0B-EC93-308F-D11C33F98DC4}"/>
              </a:ext>
            </a:extLst>
          </p:cNvPr>
          <p:cNvSpPr txBox="1"/>
          <p:nvPr/>
        </p:nvSpPr>
        <p:spPr>
          <a:xfrm>
            <a:off x="388575" y="1908511"/>
            <a:ext cx="4758813" cy="50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effectLst/>
              </a:rPr>
              <a:t>DGUS Display – Background Setup &amp; Serial Demo</a:t>
            </a:r>
          </a:p>
          <a:p>
            <a:r>
              <a:rPr lang="en-IN" b="1" dirty="0">
                <a:effectLst/>
              </a:rPr>
              <a:t>Background image setup</a:t>
            </a:r>
            <a:endParaRPr lang="en-IN" dirty="0">
              <a:effectLst/>
            </a:endParaRPr>
          </a:p>
          <a:p>
            <a:pPr lvl="1"/>
            <a:r>
              <a:rPr lang="en-IN" dirty="0">
                <a:effectLst/>
              </a:rPr>
              <a:t>Name file as </a:t>
            </a:r>
            <a:r>
              <a:rPr lang="en-IN" dirty="0"/>
              <a:t>00_background.jpg</a:t>
            </a:r>
            <a:endParaRPr lang="en-IN" dirty="0">
              <a:effectLst/>
            </a:endParaRPr>
          </a:p>
          <a:p>
            <a:pPr lvl="1"/>
            <a:r>
              <a:rPr lang="en-IN" dirty="0">
                <a:effectLst/>
              </a:rPr>
              <a:t>Load into </a:t>
            </a:r>
            <a:r>
              <a:rPr lang="en-IN" b="1" dirty="0">
                <a:effectLst/>
              </a:rPr>
              <a:t>DWIN ICL Generator</a:t>
            </a:r>
            <a:endParaRPr lang="en-IN" dirty="0">
              <a:effectLst/>
            </a:endParaRPr>
          </a:p>
          <a:p>
            <a:pPr lvl="1"/>
            <a:r>
              <a:rPr lang="en-IN" dirty="0">
                <a:effectLst/>
              </a:rPr>
              <a:t>Generate ICL file named </a:t>
            </a:r>
            <a:r>
              <a:rPr lang="en-IN" dirty="0"/>
              <a:t>32.ICL</a:t>
            </a:r>
            <a:endParaRPr lang="en-IN" dirty="0">
              <a:effectLst/>
            </a:endParaRPr>
          </a:p>
          <a:p>
            <a:r>
              <a:rPr lang="en-IN" b="1" dirty="0">
                <a:effectLst/>
              </a:rPr>
              <a:t>Naming rules</a:t>
            </a:r>
            <a:endParaRPr lang="en-IN" dirty="0">
              <a:effectLst/>
            </a:endParaRPr>
          </a:p>
          <a:p>
            <a:pPr lvl="1"/>
            <a:r>
              <a:rPr lang="en-IN" dirty="0">
                <a:effectLst/>
              </a:rPr>
              <a:t>Prefixes (</a:t>
            </a:r>
            <a:r>
              <a:rPr lang="en-IN" dirty="0"/>
              <a:t>00</a:t>
            </a:r>
            <a:r>
              <a:rPr lang="en-IN" dirty="0">
                <a:effectLst/>
              </a:rPr>
              <a:t>, </a:t>
            </a:r>
            <a:r>
              <a:rPr lang="en-IN" dirty="0"/>
              <a:t>32</a:t>
            </a:r>
            <a:r>
              <a:rPr lang="en-IN" dirty="0">
                <a:effectLst/>
              </a:rPr>
              <a:t>) help display identify file types</a:t>
            </a:r>
          </a:p>
          <a:p>
            <a:pPr lvl="1"/>
            <a:r>
              <a:rPr lang="en-IN" dirty="0">
                <a:effectLst/>
              </a:rPr>
              <a:t>Incorrect names may cause issues</a:t>
            </a:r>
          </a:p>
          <a:p>
            <a:r>
              <a:rPr lang="en-IN" b="1" dirty="0">
                <a:effectLst/>
              </a:rPr>
              <a:t>Editor setup</a:t>
            </a:r>
            <a:endParaRPr lang="en-IN" dirty="0">
              <a:effectLst/>
            </a:endParaRPr>
          </a:p>
          <a:p>
            <a:pPr lvl="1"/>
            <a:r>
              <a:rPr lang="en-IN" dirty="0">
                <a:effectLst/>
              </a:rPr>
              <a:t>Add elements: buttons, sliders, icons, curves, etc.</a:t>
            </a:r>
          </a:p>
          <a:p>
            <a:r>
              <a:rPr lang="en-IN" b="1" dirty="0">
                <a:effectLst/>
              </a:rPr>
              <a:t>Demo goal</a:t>
            </a:r>
            <a:endParaRPr lang="en-IN" dirty="0">
              <a:effectLst/>
            </a:endParaRPr>
          </a:p>
          <a:p>
            <a:pPr lvl="1"/>
            <a:r>
              <a:rPr lang="en-IN" dirty="0">
                <a:effectLst/>
              </a:rPr>
              <a:t>Send data from serial port to display</a:t>
            </a:r>
          </a:p>
          <a:p>
            <a:pPr lvl="1"/>
            <a:r>
              <a:rPr lang="en-IN" dirty="0">
                <a:effectLst/>
              </a:rPr>
              <a:t>Trigger serial messages via touch interaction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06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950B-2862-1550-EB39-B2E2ADB9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IN" dirty="0"/>
          </a:p>
        </p:txBody>
      </p:sp>
      <p:pic>
        <p:nvPicPr>
          <p:cNvPr id="3" name="WhatsApp Video 2026-01-29 at 1.35.11 AM">
            <a:hlinkClick r:id="" action="ppaction://media"/>
            <a:extLst>
              <a:ext uri="{FF2B5EF4-FFF2-40B4-BE49-F238E27FC236}">
                <a16:creationId xmlns:a16="http://schemas.microsoft.com/office/drawing/2014/main" id="{B7AE58C6-88C8-8A80-41FA-E5B1188061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1195235" y="1400973"/>
            <a:ext cx="3535887" cy="567128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81085F3-41FE-94B0-DC54-46CE6F083B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EEECE-09FD-63C9-A268-D501A2636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940" y="2468672"/>
            <a:ext cx="5935980" cy="35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CE55-2DDB-E974-CCEE-100B398C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and Edge AI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22034-E156-7385-6735-D1F8910DB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32" y="1367590"/>
            <a:ext cx="9833810" cy="5557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B01DF-2EB6-4668-E2A2-04B63164BFF2}"/>
              </a:ext>
            </a:extLst>
          </p:cNvPr>
          <p:cNvSpPr txBox="1"/>
          <p:nvPr/>
        </p:nvSpPr>
        <p:spPr>
          <a:xfrm>
            <a:off x="1767556" y="5345668"/>
            <a:ext cx="865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To Future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92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8186-23E0-0D0E-14F8-8F275BC9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&amp; Future Scope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9681F2-E5C3-E1CE-9C3B-1FCBC59C7BA9}"/>
              </a:ext>
            </a:extLst>
          </p:cNvPr>
          <p:cNvSpPr txBox="1"/>
          <p:nvPr/>
        </p:nvSpPr>
        <p:spPr>
          <a:xfrm>
            <a:off x="458872" y="2149642"/>
            <a:ext cx="5382126" cy="3330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Applications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vehicle dashboard monitoring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Electric and smart vehicle systems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Cloud-based vehicle monitoring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Automotive testing and research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Remote monitoring via web and mobile apps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8A8C8-C62A-E879-9C44-54E55476B8CF}"/>
              </a:ext>
            </a:extLst>
          </p:cNvPr>
          <p:cNvSpPr txBox="1"/>
          <p:nvPr/>
        </p:nvSpPr>
        <p:spPr>
          <a:xfrm>
            <a:off x="6096000" y="2149642"/>
            <a:ext cx="5382126" cy="3330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Future Scope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Fleet tracking</a:t>
            </a:r>
            <a:r>
              <a:rPr lang="en-IN" dirty="0"/>
              <a:t> and vehicle diagnostics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Direct peripheral control via dashboard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Enhanced vehicle security integration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Infotainment-enabled smart dashboard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520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24C5-88DA-8A21-D4D5-33B8C123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B37F4-1ED5-25B1-7F21-AD22B928F063}"/>
              </a:ext>
            </a:extLst>
          </p:cNvPr>
          <p:cNvSpPr txBox="1"/>
          <p:nvPr/>
        </p:nvSpPr>
        <p:spPr>
          <a:xfrm>
            <a:off x="421640" y="2176721"/>
            <a:ext cx="11348720" cy="388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smart car dashboard system successfully enables real-time monitoring of vehicle parameters.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Communication ensures reliable and noise-immune data transfer between ECUs.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FreeRTOS</a:t>
            </a:r>
            <a:r>
              <a:rPr lang="en-US" dirty="0"/>
              <a:t>-based architecture provides deterministic and efficient performance.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Integration with ESP32 and AWS IoT enables cloud-based remote monitoring and data access.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System features a scalable and modular design, suitable for future expansion.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Overall, the solution improves vehicle safety, reliability, and user awareness, making it suitable for modern automotive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878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042584-991B-DBD7-10FD-DBE7F4C87BE3}"/>
              </a:ext>
            </a:extLst>
          </p:cNvPr>
          <p:cNvSpPr/>
          <p:nvPr/>
        </p:nvSpPr>
        <p:spPr>
          <a:xfrm>
            <a:off x="3338814" y="3118410"/>
            <a:ext cx="467153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  <a:endParaRPr lang="en-US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9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1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352A35-5F62-482F-905A-D33CDFCF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: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FCE422-4794-42F2-A60A-4910B40170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0551" y="2249709"/>
            <a:ext cx="5132614" cy="4083050"/>
          </a:xfrm>
        </p:spPr>
        <p:txBody>
          <a:bodyPr anchor="ctr"/>
          <a:lstStyle/>
          <a:p>
            <a:pPr marL="285750" indent="-285750"/>
            <a:endParaRPr lang="en-US" b="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285750" indent="-285750"/>
            <a:r>
              <a:rPr lang="en-US" b="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Akash Dubey (250840130005)</a:t>
            </a:r>
          </a:p>
          <a:p>
            <a:pPr marL="285750" indent="-285750"/>
            <a:r>
              <a:rPr lang="en-US" b="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Allu Sai Aravind (250840130008)</a:t>
            </a:r>
          </a:p>
          <a:p>
            <a:pPr marL="285750" indent="-285750"/>
            <a:r>
              <a:rPr lang="en-US" b="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Bhavesh </a:t>
            </a:r>
            <a:r>
              <a:rPr lang="en-US" b="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Satkar</a:t>
            </a:r>
            <a:r>
              <a:rPr lang="en-US" b="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(250840130010)</a:t>
            </a:r>
          </a:p>
          <a:p>
            <a:pPr marL="285750" indent="-285750"/>
            <a:r>
              <a:rPr lang="en-US" b="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Shivam </a:t>
            </a:r>
            <a:r>
              <a:rPr lang="en-US" b="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Nadarge</a:t>
            </a:r>
            <a:r>
              <a:rPr lang="en-US" b="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(250840130027)</a:t>
            </a:r>
          </a:p>
          <a:p>
            <a:pPr marL="285750" indent="-285750"/>
            <a:r>
              <a:rPr lang="en-US" b="0" dirty="0">
                <a:solidFill>
                  <a:schemeClr val="tx1"/>
                </a:solidFill>
                <a:latin typeface="Arial Rounded MT Bold" panose="020F0704030504030204" pitchFamily="34" charset="0"/>
              </a:rPr>
              <a:t>Gowtham </a:t>
            </a:r>
            <a:r>
              <a:rPr lang="en-US" b="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Sambaladeevi</a:t>
            </a:r>
            <a:r>
              <a:rPr lang="en-US" b="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(250840130042)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AA55E-C6E0-40C8-BE69-3B9E0DEDF8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6457" y="5168347"/>
            <a:ext cx="4968903" cy="1259827"/>
          </a:xfrm>
        </p:spPr>
        <p:txBody>
          <a:bodyPr anchor="ctr"/>
          <a:lstStyle/>
          <a:p>
            <a:pPr algn="ctr"/>
            <a:r>
              <a:rPr lang="en-US" dirty="0"/>
              <a:t>Guided by </a:t>
            </a:r>
          </a:p>
          <a:p>
            <a:pPr algn="ctr"/>
            <a:r>
              <a:rPr lang="en-US" dirty="0"/>
              <a:t>Mr. </a:t>
            </a:r>
            <a:r>
              <a:rPr lang="en-US" dirty="0" err="1"/>
              <a:t>Shreepad</a:t>
            </a:r>
            <a:r>
              <a:rPr lang="en-US" dirty="0"/>
              <a:t> Deshpande</a:t>
            </a:r>
          </a:p>
        </p:txBody>
      </p:sp>
    </p:spTree>
    <p:extLst>
      <p:ext uri="{BB962C8B-B14F-4D97-AF65-F5344CB8AC3E}">
        <p14:creationId xmlns:p14="http://schemas.microsoft.com/office/powerpoint/2010/main" val="28214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975-B4A9-4A68-83A1-D92657BF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: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5F603-2B71-4C5E-8DBF-0F00C95C57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1270" y="2122487"/>
            <a:ext cx="7108466" cy="437038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Objectives :</a:t>
            </a:r>
          </a:p>
          <a:p>
            <a:pPr>
              <a:buNone/>
            </a:pPr>
            <a:r>
              <a:rPr lang="en-US" sz="1600" dirty="0">
                <a:solidFill>
                  <a:schemeClr val="tx1"/>
                </a:solidFill>
                <a:latin typeface="Aptos Narrow" panose="020B0004020202020204" pitchFamily="34" charset="0"/>
              </a:rPr>
              <a:t>Real-Time Data Acquisition: </a:t>
            </a:r>
          </a:p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  <a:latin typeface="Aptos Narrow" panose="020B0004020202020204" pitchFamily="34" charset="0"/>
              </a:rPr>
              <a:t>Implement STM32F407 with </a:t>
            </a:r>
            <a:r>
              <a:rPr lang="en-US" sz="1600" b="0" dirty="0" err="1">
                <a:solidFill>
                  <a:schemeClr val="tx1"/>
                </a:solidFill>
                <a:latin typeface="Aptos Narrow" panose="020B0004020202020204" pitchFamily="34" charset="0"/>
              </a:rPr>
              <a:t>FreeRTOS</a:t>
            </a:r>
            <a:r>
              <a:rPr lang="en-US" sz="1600" b="0" dirty="0">
                <a:solidFill>
                  <a:schemeClr val="tx1"/>
                </a:solidFill>
                <a:latin typeface="Aptos Narrow" panose="020B0004020202020204" pitchFamily="34" charset="0"/>
              </a:rPr>
              <a:t> to monitor speed, battery and safety status. </a:t>
            </a:r>
          </a:p>
          <a:p>
            <a:pPr>
              <a:buNone/>
            </a:pPr>
            <a:r>
              <a:rPr lang="en-US" sz="1600" dirty="0">
                <a:solidFill>
                  <a:schemeClr val="tx1"/>
                </a:solidFill>
                <a:latin typeface="Aptos Narrow" panose="020B0004020202020204" pitchFamily="34" charset="0"/>
              </a:rPr>
              <a:t>In-Vehicle Communication:</a:t>
            </a:r>
          </a:p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  <a:latin typeface="Aptos Narrow" panose="020B0004020202020204" pitchFamily="34" charset="0"/>
              </a:rPr>
              <a:t>Establish a reliable CAN bus network for data transmission between STM32 &amp; ESP32.</a:t>
            </a:r>
          </a:p>
          <a:p>
            <a:pPr>
              <a:buNone/>
            </a:pPr>
            <a:r>
              <a:rPr lang="en-US" sz="1600" dirty="0">
                <a:solidFill>
                  <a:schemeClr val="tx1"/>
                </a:solidFill>
                <a:latin typeface="Aptos Narrow" panose="020B0004020202020204" pitchFamily="34" charset="0"/>
              </a:rPr>
              <a:t>IoT Gateway Implementation: </a:t>
            </a:r>
          </a:p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  <a:latin typeface="Aptos Narrow" panose="020B0004020202020204" pitchFamily="34" charset="0"/>
              </a:rPr>
              <a:t>Configure ESP32 to bridge vehicle data to cloud platforms and data logging.</a:t>
            </a:r>
          </a:p>
          <a:p>
            <a:pPr>
              <a:buNone/>
            </a:pPr>
            <a:r>
              <a:rPr lang="en-US" sz="1600" dirty="0">
                <a:solidFill>
                  <a:schemeClr val="tx1"/>
                </a:solidFill>
                <a:latin typeface="Aptos Narrow" panose="020B0004020202020204" pitchFamily="34" charset="0"/>
              </a:rPr>
              <a:t>Cloud Connectivity:</a:t>
            </a:r>
          </a:p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  <a:latin typeface="Aptos Narrow" panose="020B0004020202020204" pitchFamily="34" charset="0"/>
              </a:rPr>
              <a:t>Integrate AWS IoT via MQTT for scalable remote monitoring and data logging.</a:t>
            </a:r>
          </a:p>
          <a:p>
            <a:pPr>
              <a:buNone/>
            </a:pPr>
            <a:r>
              <a:rPr lang="en-US" sz="1600" dirty="0">
                <a:solidFill>
                  <a:schemeClr val="tx1"/>
                </a:solidFill>
                <a:latin typeface="Aptos Narrow" panose="020B0004020202020204" pitchFamily="34" charset="0"/>
              </a:rPr>
              <a:t>HMI Design:</a:t>
            </a:r>
          </a:p>
          <a:p>
            <a:pPr>
              <a:buNone/>
            </a:pPr>
            <a:r>
              <a:rPr lang="en-US" sz="1600" b="0" dirty="0">
                <a:solidFill>
                  <a:schemeClr val="tx1"/>
                </a:solidFill>
                <a:latin typeface="Aptos Narrow" panose="020B0004020202020204" pitchFamily="34" charset="0"/>
              </a:rPr>
              <a:t>Develop an intuitive driver interface using DWIN LCD for real-time visualization.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6A3A46-9BA3-D62D-2836-FC02ECD309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71" y="2122487"/>
            <a:ext cx="3938199" cy="4083050"/>
          </a:xfrm>
        </p:spPr>
        <p:txBody>
          <a:bodyPr/>
          <a:lstStyle/>
          <a:p>
            <a:r>
              <a:rPr lang="en-IN" dirty="0"/>
              <a:t>Project Aim :</a:t>
            </a:r>
          </a:p>
          <a:p>
            <a:pPr>
              <a:lnSpc>
                <a:spcPct val="150000"/>
              </a:lnSpc>
              <a:buNone/>
            </a:pPr>
            <a:r>
              <a:rPr lang="en-IN" sz="1600" b="0" dirty="0">
                <a:solidFill>
                  <a:schemeClr val="tx1"/>
                </a:solidFill>
                <a:latin typeface="Aptos Narrow" panose="020B0004020202020204" pitchFamily="34" charset="0"/>
              </a:rPr>
              <a:t>To design a real-time Smart Car Dashboard enabling deterministic vehicle monitoring, robust CAN bus communication and IoT cloud integration for enhanced driver safety and remote diagnostics</a:t>
            </a:r>
            <a:r>
              <a:rPr lang="en-IN" sz="16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0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Architecture: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45630-EF51-4944-FA6F-BFBBED44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55" y="1166853"/>
            <a:ext cx="12247659" cy="568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D7BB-F46A-4EC3-8111-67004055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Workflow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D9D403-81FB-39AF-B902-1A390AFF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85" y="0"/>
            <a:ext cx="6361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4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B771-FFB8-4357-ABEF-9E5564F2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 &amp; Task Architecture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32AE141-610C-472F-8B5D-0ED5A7D323AD}"/>
              </a:ext>
            </a:extLst>
          </p:cNvPr>
          <p:cNvSpPr txBox="1">
            <a:spLocks/>
          </p:cNvSpPr>
          <p:nvPr/>
        </p:nvSpPr>
        <p:spPr>
          <a:xfrm>
            <a:off x="533399" y="1323900"/>
            <a:ext cx="2730501" cy="3025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BAC1A0-C6F3-5BE0-7834-D530F2266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4" y="4616323"/>
            <a:ext cx="7097115" cy="2048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EC4F2B-003F-246A-B923-3873FC9B8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2" y="2169387"/>
            <a:ext cx="6872762" cy="2140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F156E5-F7C5-4493-282A-BCDFB497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820" y="1899043"/>
            <a:ext cx="3030180" cy="28083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9E05C8-92DA-0C15-1A72-28968B833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238" y="4789927"/>
            <a:ext cx="4929762" cy="15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7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809F-1E06-F413-9790-AB6E6C19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ED64-D68A-4C3E-71E8-0D8F6249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 &amp; Task Architecture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76AB01A-0BCB-B742-F3A8-F0441B382001}"/>
              </a:ext>
            </a:extLst>
          </p:cNvPr>
          <p:cNvSpPr txBox="1">
            <a:spLocks/>
          </p:cNvSpPr>
          <p:nvPr/>
        </p:nvSpPr>
        <p:spPr>
          <a:xfrm>
            <a:off x="533399" y="1323900"/>
            <a:ext cx="2730501" cy="3025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D0A45B-4BC9-3834-C0B2-5C679129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53" y="4330549"/>
            <a:ext cx="7049484" cy="225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5D511-9016-F1E7-65B3-5722A0AB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30" y="1915205"/>
            <a:ext cx="6390966" cy="2031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C4A95C-1874-AB48-61DD-3C183930D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570" y="2687598"/>
            <a:ext cx="4447430" cy="339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A497-FBFD-20D0-58B3-A0A2C770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DWIN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9604F-A9D0-0394-547D-2B8BBB9E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82"/>
          <a:stretch>
            <a:fillRect/>
          </a:stretch>
        </p:blipFill>
        <p:spPr>
          <a:xfrm>
            <a:off x="377035" y="2743200"/>
            <a:ext cx="5198807" cy="4030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370701-5AF2-CFDD-2173-D7C42F62DD67}"/>
              </a:ext>
            </a:extLst>
          </p:cNvPr>
          <p:cNvSpPr txBox="1"/>
          <p:nvPr/>
        </p:nvSpPr>
        <p:spPr>
          <a:xfrm>
            <a:off x="6210578" y="3208816"/>
            <a:ext cx="56043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effectLst/>
              </a:rPr>
              <a:t>DWIN DMG80480C070_04WTC – Key Specs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Display</a:t>
            </a:r>
            <a:r>
              <a:rPr lang="en-IN" dirty="0">
                <a:effectLst/>
              </a:rPr>
              <a:t>: 7.0" TFT LCD, 800×480 resolution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Touch</a:t>
            </a:r>
            <a:r>
              <a:rPr lang="en-IN" dirty="0">
                <a:effectLst/>
              </a:rPr>
              <a:t>: Capacitive touch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effectLst/>
              </a:rPr>
              <a:t>Colors</a:t>
            </a:r>
            <a:r>
              <a:rPr lang="en-IN" dirty="0">
                <a:effectLst/>
              </a:rPr>
              <a:t>: 262K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Viewing Angle</a:t>
            </a:r>
            <a:r>
              <a:rPr lang="en-IN" dirty="0">
                <a:effectLst/>
              </a:rPr>
              <a:t>: L/R 70°, U 40°, D 30°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System</a:t>
            </a:r>
            <a:r>
              <a:rPr lang="en-IN" dirty="0">
                <a:effectLst/>
              </a:rPr>
              <a:t>: DGUS II (T5L0 ASIC)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Memory</a:t>
            </a:r>
            <a:r>
              <a:rPr lang="en-IN" dirty="0">
                <a:effectLst/>
              </a:rPr>
              <a:t>: 16MB NOR Flash (fonts, images, audio)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Interface</a:t>
            </a:r>
            <a:r>
              <a:rPr lang="en-IN" dirty="0">
                <a:effectLst/>
              </a:rPr>
              <a:t>: 10-pin socket (power + serial)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Download</a:t>
            </a:r>
            <a:r>
              <a:rPr lang="en-IN" dirty="0">
                <a:effectLst/>
              </a:rPr>
              <a:t>: SD card / serial 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GUI Tools</a:t>
            </a:r>
            <a:r>
              <a:rPr lang="en-IN" dirty="0">
                <a:effectLst/>
              </a:rPr>
              <a:t>: DGUS V7.6 software (no coding)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</a:rPr>
              <a:t>Extras</a:t>
            </a:r>
            <a:r>
              <a:rPr lang="en-IN" dirty="0">
                <a:effectLst/>
              </a:rPr>
              <a:t>: Buzzer, IIC CTP interface, RGB LCM interface</a:t>
            </a:r>
          </a:p>
        </p:txBody>
      </p:sp>
    </p:spTree>
    <p:extLst>
      <p:ext uri="{BB962C8B-B14F-4D97-AF65-F5344CB8AC3E}">
        <p14:creationId xmlns:p14="http://schemas.microsoft.com/office/powerpoint/2010/main" val="3631984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7B31-12E8-9ADE-FC4A-D7A49826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DGUS Software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1C9BD-C539-A102-1D0C-A6A439BA9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45" y="0"/>
            <a:ext cx="5594555" cy="3873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004407-F1E9-0FC5-93D5-7C315CED1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88" y="3883344"/>
            <a:ext cx="5520612" cy="297465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AA1D8E1-11A1-E808-CBB1-E39ACD447648}"/>
              </a:ext>
            </a:extLst>
          </p:cNvPr>
          <p:cNvSpPr txBox="1">
            <a:spLocks/>
          </p:cNvSpPr>
          <p:nvPr/>
        </p:nvSpPr>
        <p:spPr>
          <a:xfrm>
            <a:off x="0" y="2006083"/>
            <a:ext cx="6671389" cy="36758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📂 </a:t>
            </a:r>
            <a:r>
              <a:rPr lang="en-IN" sz="1800" b="1" dirty="0"/>
              <a:t>New Project</a:t>
            </a:r>
            <a:r>
              <a:rPr lang="en-IN" sz="1800" dirty="0"/>
              <a:t> → Start fresh or open existing</a:t>
            </a:r>
          </a:p>
          <a:p>
            <a:r>
              <a:rPr lang="en-IN" sz="1800" dirty="0"/>
              <a:t>🖥️ </a:t>
            </a:r>
            <a:r>
              <a:rPr lang="en-IN" sz="1800" b="1" dirty="0"/>
              <a:t>Resolution</a:t>
            </a:r>
            <a:r>
              <a:rPr lang="en-IN" sz="1800" dirty="0"/>
              <a:t> → Enter 480X800 (capital “X” required)</a:t>
            </a:r>
          </a:p>
          <a:p>
            <a:r>
              <a:rPr lang="en-IN" sz="1800" dirty="0"/>
              <a:t>⚠️ </a:t>
            </a:r>
            <a:r>
              <a:rPr lang="en-IN" sz="1800" b="1" dirty="0"/>
              <a:t>Tip</a:t>
            </a:r>
            <a:r>
              <a:rPr lang="en-IN" sz="1800" dirty="0"/>
              <a:t> → Lowercase “x” causes error</a:t>
            </a:r>
          </a:p>
          <a:p>
            <a:r>
              <a:rPr lang="en-IN" sz="1800" dirty="0"/>
              <a:t>⚙️ </a:t>
            </a:r>
            <a:r>
              <a:rPr lang="en-IN" sz="1800" b="1" dirty="0"/>
              <a:t>Touch &amp; Display Config</a:t>
            </a:r>
            <a:r>
              <a:rPr lang="en-IN" sz="1800" dirty="0"/>
              <a:t> → Appears after project creation</a:t>
            </a:r>
          </a:p>
          <a:p>
            <a:r>
              <a:rPr lang="en-IN" sz="1800" dirty="0"/>
              <a:t>🔤 </a:t>
            </a:r>
            <a:r>
              <a:rPr lang="en-IN" sz="1800" b="1" dirty="0"/>
              <a:t>Generate Fonts</a:t>
            </a:r>
            <a:r>
              <a:rPr lang="en-IN" sz="1800" dirty="0"/>
              <a:t> → Do this before configuring display</a:t>
            </a:r>
          </a:p>
        </p:txBody>
      </p:sp>
    </p:spTree>
    <p:extLst>
      <p:ext uri="{BB962C8B-B14F-4D97-AF65-F5344CB8AC3E}">
        <p14:creationId xmlns:p14="http://schemas.microsoft.com/office/powerpoint/2010/main" val="2500815257"/>
      </p:ext>
    </p:extLst>
  </p:cSld>
  <p:clrMapOvr>
    <a:masterClrMapping/>
  </p:clrMapOvr>
</p:sld>
</file>

<file path=ppt/theme/theme1.xml><?xml version="1.0" encoding="utf-8"?>
<a:theme xmlns:a="http://schemas.openxmlformats.org/drawingml/2006/main" name="Amaze Theme">
  <a:themeElements>
    <a:clrScheme name="Amaz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107C10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56.potx" id="{98B5B306-FFD1-4FBB-801B-9213364F33A8}" vid="{78ABC6E9-7907-4F03-B4EB-AC0B7FBE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6e0ed944f324437a1628d920c25a1c7c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edbd56de57fb331bd1e5e8af7e1d85f1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89E9E9-CE08-455B-9B22-675497F5CD5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D1E4E54-D823-4696-BBE2-5A8AE79AD4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449C20-468D-43AC-BAA9-5AF10C1B7F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Want to amaze your students </Template>
  <TotalTime>816</TotalTime>
  <Words>546</Words>
  <Application>Microsoft Office PowerPoint</Application>
  <PresentationFormat>Widescreen</PresentationFormat>
  <Paragraphs>84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Aptos Narrow</vt:lpstr>
      <vt:lpstr>Arial</vt:lpstr>
      <vt:lpstr>Arial Rounded MT Bold</vt:lpstr>
      <vt:lpstr>Book Antiqua</vt:lpstr>
      <vt:lpstr>Segoe UI</vt:lpstr>
      <vt:lpstr>Segoe UI Black</vt:lpstr>
      <vt:lpstr>Segoe UI Light</vt:lpstr>
      <vt:lpstr>Times New Roman</vt:lpstr>
      <vt:lpstr>Wingdings</vt:lpstr>
      <vt:lpstr>Amaze Theme</vt:lpstr>
      <vt:lpstr>PowerPoint Presentation</vt:lpstr>
      <vt:lpstr>Team Members :</vt:lpstr>
      <vt:lpstr>Objective : </vt:lpstr>
      <vt:lpstr>Hardware Architecture:</vt:lpstr>
      <vt:lpstr>Workflow</vt:lpstr>
      <vt:lpstr>Communication &amp; Task Architecture</vt:lpstr>
      <vt:lpstr>Communication &amp; Task Architecture</vt:lpstr>
      <vt:lpstr>DWIN Display</vt:lpstr>
      <vt:lpstr>DGUS Software</vt:lpstr>
      <vt:lpstr>Configuration Setup</vt:lpstr>
      <vt:lpstr>Validation</vt:lpstr>
      <vt:lpstr>IOT and Edge AI</vt:lpstr>
      <vt:lpstr>Application &amp; Future Scope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GOWTHAM S</dc:creator>
  <cp:lastModifiedBy>SHIVAM NADARGE</cp:lastModifiedBy>
  <cp:revision>13</cp:revision>
  <dcterms:created xsi:type="dcterms:W3CDTF">2026-01-28T13:29:21Z</dcterms:created>
  <dcterms:modified xsi:type="dcterms:W3CDTF">2026-01-29T11:34:39Z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